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B3BD09D-F462-4CCC-8E75-3E3949F3B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9E655F-893C-44A3-B992-37602F937A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00B08-0CE3-4752-8981-F9901E6C782E}" type="datetimeFigureOut">
              <a:rPr lang="nl-BE" smtClean="0"/>
              <a:t>23/08/2023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AAFC16-4A1E-41AB-88E8-3342C1AE53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0217EF-E43D-402F-9233-BFCD09978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7BED5-18B1-4A3A-BEB4-B9CAC84F92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182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Blauwgr-Gras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C117DC0-D74B-4B86-A50E-2898B191D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63E1DA-B77A-410F-A82D-56D8DE888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59993"/>
            <a:ext cx="10800000" cy="2387600"/>
          </a:xfrm>
          <a:prstGeom prst="rect">
            <a:avLst/>
          </a:prstGeom>
        </p:spPr>
        <p:txBody>
          <a:bodyPr anchor="b"/>
          <a:lstStyle>
            <a:lvl1pPr algn="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A10A5-7211-480D-8CE6-65B962EBF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4379993"/>
            <a:ext cx="108000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0A9449-8D4F-4EBD-BF98-387950879F7C}"/>
              </a:ext>
            </a:extLst>
          </p:cNvPr>
          <p:cNvSpPr txBox="1"/>
          <p:nvPr userDrawn="1"/>
        </p:nvSpPr>
        <p:spPr>
          <a:xfrm>
            <a:off x="360000" y="6270903"/>
            <a:ext cx="17640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www.gaveveste.be</a:t>
            </a:r>
          </a:p>
        </p:txBody>
      </p:sp>
    </p:spTree>
    <p:extLst>
      <p:ext uri="{BB962C8B-B14F-4D97-AF65-F5344CB8AC3E}">
        <p14:creationId xmlns:p14="http://schemas.microsoft.com/office/powerpoint/2010/main" val="22761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E22DE32-3991-402C-B41D-EF3191C13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6734F52-77CA-4EDE-AFE5-46A233230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1162955-5E93-462E-9D72-F0AF535910FE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17C83F7-3CB6-4754-B640-7BC415D85A3B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2F9EA1AD-78FB-458D-9252-19F75619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8DC8019-AB70-4A02-AE67-4242753DB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144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65B871A1-3620-48B7-BB35-638450EF8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C7DD218E-7197-4B16-93E8-F7A3A1900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9EA4915-7062-44EB-97B1-19C1207EB6FE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5A037F-AFB6-4484-904B-1FA5A9440758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1" name="Tijdelijke aanduiding voor tekst 16">
            <a:extLst>
              <a:ext uri="{FF2B5EF4-FFF2-40B4-BE49-F238E27FC236}">
                <a16:creationId xmlns:a16="http://schemas.microsoft.com/office/drawing/2014/main" id="{B4C5F630-4B11-4946-93BB-27BB6A5955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102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44C7C-E789-4FBD-9816-4EDA6814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360000"/>
            <a:ext cx="2988000" cy="15480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079A3D-5C0D-4BDA-9AFA-753A055B5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8" y="899999"/>
            <a:ext cx="6300000" cy="52199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AA476E-825D-4E73-8762-7A0369699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999" y="2268000"/>
            <a:ext cx="4320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DEEF5B30-894B-466F-BE75-D5C19275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C77D9737-6A98-4B61-BB65-89D9DE8C0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7A1E347-42AA-4004-A4B1-3438B0594CEB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435E3B-A337-4974-822D-E8F027B84F4B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59920BFF-9E01-4731-9095-0A6A50E0F3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  <p:sp>
        <p:nvSpPr>
          <p:cNvPr id="26" name="Boog 25">
            <a:extLst>
              <a:ext uri="{FF2B5EF4-FFF2-40B4-BE49-F238E27FC236}">
                <a16:creationId xmlns:a16="http://schemas.microsoft.com/office/drawing/2014/main" id="{2AC4ABF7-B41B-4BA2-9558-CBEE2A8E92D2}"/>
              </a:ext>
            </a:extLst>
          </p:cNvPr>
          <p:cNvSpPr/>
          <p:nvPr userDrawn="1"/>
        </p:nvSpPr>
        <p:spPr>
          <a:xfrm rot="10800000">
            <a:off x="827998" y="5476351"/>
            <a:ext cx="669206" cy="663742"/>
          </a:xfrm>
          <a:prstGeom prst="arc">
            <a:avLst/>
          </a:prstGeom>
          <a:ln w="19050" cap="rnd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6790FD36-B9EB-4BF5-B4B7-F376CAA14891}"/>
              </a:ext>
            </a:extLst>
          </p:cNvPr>
          <p:cNvCxnSpPr>
            <a:cxnSpLocks/>
          </p:cNvCxnSpPr>
          <p:nvPr userDrawn="1"/>
        </p:nvCxnSpPr>
        <p:spPr>
          <a:xfrm>
            <a:off x="827998" y="2247904"/>
            <a:ext cx="0" cy="3520126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B0146C4E-BF41-4739-A58B-BDC9CC781643}"/>
              </a:ext>
            </a:extLst>
          </p:cNvPr>
          <p:cNvCxnSpPr>
            <a:cxnSpLocks/>
            <a:stCxn id="26" idx="0"/>
          </p:cNvCxnSpPr>
          <p:nvPr userDrawn="1"/>
        </p:nvCxnSpPr>
        <p:spPr>
          <a:xfrm>
            <a:off x="1162601" y="6140093"/>
            <a:ext cx="7571276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F7FE1C-759C-4551-962A-B3B82542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0000" y="987425"/>
            <a:ext cx="63000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59B8FC87-58AF-4707-AE83-FB79FF46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CF59F2F7-809A-418E-ABEC-E832B35A5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442212F-24E5-4494-8844-AEE6C86B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360000"/>
            <a:ext cx="2988000" cy="15480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B2C43AC2-963A-4687-BE53-BEAA60C60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999" y="2268000"/>
            <a:ext cx="4320000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2827CFB-5329-442A-A8F3-E26BC931B724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A1629EB-2855-4AEF-BDF5-B49FDAE9F947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30CB4031-74D8-4536-A0A6-DA28F308C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049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5E16E9-34F0-497F-991C-027CB3032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000" y="1825625"/>
            <a:ext cx="109800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98FBF35E-0891-489D-8ADC-4C2B18B58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E1807C59-1D4C-41D5-A54A-F132C5248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487F8BB-C8B4-4941-B9DD-6FCC1A4A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0000"/>
            <a:ext cx="9648000" cy="12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F815FAC-829C-41E9-97FB-FDAD931E1CB5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4E50753-F5CA-4C05-BC48-1D68F1EF7532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3B722828-2FD6-4A73-AF30-A27723296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3625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AA138A-273D-42C8-9875-F66DB6940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723F5E-C8B5-45A0-A840-EC4491BA8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D30B5A0-5649-4ECC-90F0-ED7843DD02D1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1FFBD99-A41C-4777-9E6C-E69A20585BF0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1" name="Tijdelijke aanduiding voor tekst 16">
            <a:extLst>
              <a:ext uri="{FF2B5EF4-FFF2-40B4-BE49-F238E27FC236}">
                <a16:creationId xmlns:a16="http://schemas.microsoft.com/office/drawing/2014/main" id="{E6F285E2-08B7-47F8-9C4F-FA88C68BA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8114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Blauwgr-Geel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B6FFC0D-C4E0-46FB-851E-09BB5CC89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63E1DA-B77A-410F-A82D-56D8DE888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59993"/>
            <a:ext cx="10800000" cy="2387600"/>
          </a:xfrm>
          <a:prstGeom prst="rect">
            <a:avLst/>
          </a:prstGeom>
        </p:spPr>
        <p:txBody>
          <a:bodyPr anchor="b"/>
          <a:lstStyle>
            <a:lvl1pPr algn="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A10A5-7211-480D-8CE6-65B962EBF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4379993"/>
            <a:ext cx="108000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0A9449-8D4F-4EBD-BF98-387950879F7C}"/>
              </a:ext>
            </a:extLst>
          </p:cNvPr>
          <p:cNvSpPr txBox="1"/>
          <p:nvPr userDrawn="1"/>
        </p:nvSpPr>
        <p:spPr>
          <a:xfrm>
            <a:off x="360000" y="6270903"/>
            <a:ext cx="17640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www.gaveveste.be</a:t>
            </a:r>
          </a:p>
        </p:txBody>
      </p:sp>
    </p:spTree>
    <p:extLst>
      <p:ext uri="{BB962C8B-B14F-4D97-AF65-F5344CB8AC3E}">
        <p14:creationId xmlns:p14="http://schemas.microsoft.com/office/powerpoint/2010/main" val="6904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Mintturq-Donker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A55DC5D-013C-4876-9B1C-E20ABD921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63E1DA-B77A-410F-A82D-56D8DE888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59993"/>
            <a:ext cx="10800000" cy="2387600"/>
          </a:xfrm>
          <a:prstGeom prst="rect">
            <a:avLst/>
          </a:prstGeom>
        </p:spPr>
        <p:txBody>
          <a:bodyPr anchor="b"/>
          <a:lstStyle>
            <a:lvl1pPr algn="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A10A5-7211-480D-8CE6-65B962EBF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4379993"/>
            <a:ext cx="108000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0A9449-8D4F-4EBD-BF98-387950879F7C}"/>
              </a:ext>
            </a:extLst>
          </p:cNvPr>
          <p:cNvSpPr txBox="1"/>
          <p:nvPr userDrawn="1"/>
        </p:nvSpPr>
        <p:spPr>
          <a:xfrm>
            <a:off x="360000" y="6270903"/>
            <a:ext cx="17640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www.gaveveste.be</a:t>
            </a:r>
          </a:p>
        </p:txBody>
      </p:sp>
    </p:spTree>
    <p:extLst>
      <p:ext uri="{BB962C8B-B14F-4D97-AF65-F5344CB8AC3E}">
        <p14:creationId xmlns:p14="http://schemas.microsoft.com/office/powerpoint/2010/main" val="5984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rasgr-Donker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1DC33DB-F65E-496D-8B18-71E950AAF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63E1DA-B77A-410F-A82D-56D8DE888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59993"/>
            <a:ext cx="10800000" cy="2387600"/>
          </a:xfrm>
          <a:prstGeom prst="rect">
            <a:avLst/>
          </a:prstGeom>
        </p:spPr>
        <p:txBody>
          <a:bodyPr anchor="b"/>
          <a:lstStyle>
            <a:lvl1pPr algn="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A10A5-7211-480D-8CE6-65B962EBF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4379993"/>
            <a:ext cx="108000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0A9449-8D4F-4EBD-BF98-387950879F7C}"/>
              </a:ext>
            </a:extLst>
          </p:cNvPr>
          <p:cNvSpPr txBox="1"/>
          <p:nvPr userDrawn="1"/>
        </p:nvSpPr>
        <p:spPr>
          <a:xfrm>
            <a:off x="360000" y="6270903"/>
            <a:ext cx="17640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400" dirty="0">
                <a:solidFill>
                  <a:schemeClr val="tx2"/>
                </a:solidFill>
              </a:rPr>
              <a:t>www.gaveveste.be</a:t>
            </a:r>
          </a:p>
        </p:txBody>
      </p:sp>
    </p:spTree>
    <p:extLst>
      <p:ext uri="{BB962C8B-B14F-4D97-AF65-F5344CB8AC3E}">
        <p14:creationId xmlns:p14="http://schemas.microsoft.com/office/powerpoint/2010/main" val="14268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eelgr-Minttur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4058E7A-1335-405C-9618-D01C281A3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63E1DA-B77A-410F-A82D-56D8DE888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59993"/>
            <a:ext cx="10800000" cy="2387600"/>
          </a:xfrm>
          <a:prstGeom prst="rect">
            <a:avLst/>
          </a:prstGeom>
        </p:spPr>
        <p:txBody>
          <a:bodyPr anchor="b"/>
          <a:lstStyle>
            <a:lvl1pPr algn="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A10A5-7211-480D-8CE6-65B962EBF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4379993"/>
            <a:ext cx="1080000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0A9449-8D4F-4EBD-BF98-387950879F7C}"/>
              </a:ext>
            </a:extLst>
          </p:cNvPr>
          <p:cNvSpPr txBox="1"/>
          <p:nvPr userDrawn="1"/>
        </p:nvSpPr>
        <p:spPr>
          <a:xfrm>
            <a:off x="360000" y="6270903"/>
            <a:ext cx="17640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www.gaveveste.be</a:t>
            </a:r>
          </a:p>
        </p:txBody>
      </p:sp>
    </p:spTree>
    <p:extLst>
      <p:ext uri="{BB962C8B-B14F-4D97-AF65-F5344CB8AC3E}">
        <p14:creationId xmlns:p14="http://schemas.microsoft.com/office/powerpoint/2010/main" val="301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85575-E83F-4C6A-93C1-21E980013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2268000"/>
            <a:ext cx="10800000" cy="385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5DE0B-8714-4B20-A341-48C5B103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/>
          <a:lstStyle/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A3305-B8FF-4271-88FE-FED09A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A1B0131-5FDE-4DE0-A962-1ACE5E7F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99" y="365125"/>
            <a:ext cx="9538813" cy="12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52408F4-9790-4DE3-9326-D9AD53E1BFBE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56C0F60-D657-43CC-9CC7-D2AE6A4740CA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35" name="Tijdelijke aanduiding voor tekst 16">
            <a:extLst>
              <a:ext uri="{FF2B5EF4-FFF2-40B4-BE49-F238E27FC236}">
                <a16:creationId xmlns:a16="http://schemas.microsoft.com/office/drawing/2014/main" id="{C286940A-25B8-4BB4-B2FA-F5662CC0EB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3944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B7C0F-EF33-4B4F-BF1B-27178A1D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72000"/>
            <a:ext cx="10800000" cy="2520000"/>
          </a:xfrm>
          <a:prstGeom prst="rect">
            <a:avLst/>
          </a:prstGeom>
        </p:spPr>
        <p:txBody>
          <a:bodyPr anchor="b"/>
          <a:lstStyle>
            <a:lvl1pPr algn="r"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A319B9-0820-48CB-A847-2553C055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4589463"/>
            <a:ext cx="10800000" cy="90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71CA0DB5-A5E2-4921-A263-DCD65508B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55296315-DEEF-42CD-9CD3-46848EF00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126413D-9055-4B6C-9CF0-A9A6866D71A7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4419886-E09E-49A3-97F4-4C514DB7206E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5844EF7A-85BB-4DB4-866A-51D198DB1B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4065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828-55A7-44B4-8AD2-16BD74DA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99" y="365125"/>
            <a:ext cx="9538813" cy="12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99161-BCCB-47E1-9984-A03FB088B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232000"/>
            <a:ext cx="5400000" cy="388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51E5D0-51BA-4955-B028-E8705EB61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000" y="2232000"/>
            <a:ext cx="5400000" cy="388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4A0E4276-A9B6-47A5-8908-BBC5F040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7BBF8CCD-BC3D-4157-9BE5-02F4DE466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819FB31-D28A-4DE4-B765-E78149577A3A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A2D7002-695F-470C-B8C4-B79E6E10026B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3C03A638-FECD-4C28-9D5C-53D3AD2BEC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9012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91CCA4-3956-4578-9A75-D6344E972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2160000"/>
            <a:ext cx="54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Massif" panose="0200050300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A37599-C475-400F-A193-B5191A38F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000" y="3091911"/>
            <a:ext cx="5400000" cy="28074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B2F0BD-0BB4-4014-8F82-AB675784A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6812" y="2160000"/>
            <a:ext cx="54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Massif" panose="0200050300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625492-298A-4460-A6F7-8091444B3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8000" y="3091911"/>
            <a:ext cx="5400000" cy="2807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728FF1A7-E605-4D88-B576-9DA93197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088B8954-A883-49DF-B24D-6DDCDE4A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BBEF72C-7F13-4634-BA8D-9E7675B6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99" y="365125"/>
            <a:ext cx="9538813" cy="1260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FA5DDB-4704-48E2-A007-EFECB3BAF246}"/>
              </a:ext>
            </a:extLst>
          </p:cNvPr>
          <p:cNvSpPr txBox="1">
            <a:spLocks noChangeArrowheads="1"/>
          </p:cNvSpPr>
          <p:nvPr userDrawn="1"/>
        </p:nvSpPr>
        <p:spPr>
          <a:xfrm rot="15946923">
            <a:off x="8676000" y="6300000"/>
            <a:ext cx="900000" cy="720000"/>
          </a:xfrm>
          <a:prstGeom prst="roundRect">
            <a:avLst>
              <a:gd name="adj" fmla="val 489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F5965CC-9E7D-40A6-921B-44F54FCB7124}"/>
              </a:ext>
            </a:extLst>
          </p:cNvPr>
          <p:cNvSpPr txBox="1">
            <a:spLocks noChangeArrowheads="1"/>
          </p:cNvSpPr>
          <p:nvPr userDrawn="1"/>
        </p:nvSpPr>
        <p:spPr>
          <a:xfrm rot="16200000">
            <a:off x="9519875" y="5402117"/>
            <a:ext cx="1084232" cy="2340000"/>
          </a:xfrm>
          <a:prstGeom prst="roundRect">
            <a:avLst>
              <a:gd name="adj" fmla="val 489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altLang="nl-BE" sz="3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Exo" pitchFamily="50" charset="0"/>
              </a:rPr>
              <a:t>                   </a:t>
            </a:r>
            <a:endParaRPr kumimoji="0" lang="nl-NL" altLang="nl-BE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altLang="nl-B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Exo" pitchFamily="50" charset="0"/>
            </a:endParaRPr>
          </a:p>
        </p:txBody>
      </p:sp>
      <p:sp>
        <p:nvSpPr>
          <p:cNvPr id="21" name="Tijdelijke aanduiding voor tekst 16">
            <a:extLst>
              <a:ext uri="{FF2B5EF4-FFF2-40B4-BE49-F238E27FC236}">
                <a16:creationId xmlns:a16="http://schemas.microsoft.com/office/drawing/2014/main" id="{0EDD2080-4DDE-4196-B454-5584B3B083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1991" y="6191101"/>
            <a:ext cx="2340000" cy="360000"/>
          </a:xfr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1pPr>
            <a:lvl2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2pPr>
            <a:lvl3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3pPr>
            <a:lvl4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4pPr>
            <a:lvl5pPr>
              <a:buFontTx/>
              <a:buNone/>
              <a:defRPr sz="1800" b="1">
                <a:solidFill>
                  <a:schemeClr val="bg1"/>
                </a:solidFill>
                <a:latin typeface="Massif" panose="02000503000000020004" pitchFamily="50" charset="0"/>
              </a:defRPr>
            </a:lvl5pPr>
          </a:lstStyle>
          <a:p>
            <a:pPr lvl="0"/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4667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5DC5B6-FD33-4FB5-93E9-FEF1081B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0000"/>
            <a:ext cx="9648000" cy="126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5CE45E-95AA-4808-976B-C3E9ABEB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2268000"/>
            <a:ext cx="10800000" cy="38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29DD94-8346-4757-AC9B-7AC5A2275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8000" y="6300000"/>
            <a:ext cx="9000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114-3259-4CE6-8BE7-7ADB39816CDC}" type="datetimeFigureOut">
              <a:rPr lang="nl-BE" smtClean="0"/>
              <a:t>23/08/2023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4C4330-72D0-40A4-A781-7585BCDE9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5400000" cy="46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nl-BE" dirty="0"/>
          </a:p>
        </p:txBody>
      </p:sp>
      <p:pic>
        <p:nvPicPr>
          <p:cNvPr id="13" name="Tijdelijke aanduiding voor inhoud 8">
            <a:extLst>
              <a:ext uri="{FF2B5EF4-FFF2-40B4-BE49-F238E27FC236}">
                <a16:creationId xmlns:a16="http://schemas.microsoft.com/office/drawing/2014/main" id="{63EDEE10-79AA-48AC-A819-D41EE5591E0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838416" cy="1800000"/>
          </a:xfrm>
          <a:prstGeom prst="rect">
            <a:avLst/>
          </a:prstGeom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5CED75EC-33C7-47FB-9F70-4A8117266A86}"/>
              </a:ext>
            </a:extLst>
          </p:cNvPr>
          <p:cNvSpPr/>
          <p:nvPr userDrawn="1"/>
        </p:nvSpPr>
        <p:spPr>
          <a:xfrm>
            <a:off x="-72001" y="6282000"/>
            <a:ext cx="2268000" cy="28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75A68AB-4C2B-466B-828A-2E26AB0B52B2}"/>
              </a:ext>
            </a:extLst>
          </p:cNvPr>
          <p:cNvSpPr txBox="1"/>
          <p:nvPr userDrawn="1"/>
        </p:nvSpPr>
        <p:spPr>
          <a:xfrm>
            <a:off x="360000" y="6270903"/>
            <a:ext cx="176400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www.gaveveste.be</a:t>
            </a:r>
          </a:p>
        </p:txBody>
      </p:sp>
    </p:spTree>
    <p:extLst>
      <p:ext uri="{BB962C8B-B14F-4D97-AF65-F5344CB8AC3E}">
        <p14:creationId xmlns:p14="http://schemas.microsoft.com/office/powerpoint/2010/main" val="4286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0B672-BEC7-4787-ABE3-6695D5164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Quiz Tieneravond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DC31DB-76B9-479E-914B-19B744C58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Wat weet jij van vluchtelingen?</a:t>
            </a:r>
          </a:p>
        </p:txBody>
      </p:sp>
    </p:spTree>
    <p:extLst>
      <p:ext uri="{BB962C8B-B14F-4D97-AF65-F5344CB8AC3E}">
        <p14:creationId xmlns:p14="http://schemas.microsoft.com/office/powerpoint/2010/main" val="6155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100</a:t>
            </a:r>
          </a:p>
          <a:p>
            <a:pPr marL="0" indent="0">
              <a:buNone/>
            </a:pPr>
            <a:r>
              <a:rPr lang="nl-BE" sz="3600" b="1" dirty="0"/>
              <a:t>B 	75</a:t>
            </a:r>
          </a:p>
          <a:p>
            <a:pPr marL="0" indent="0">
              <a:buNone/>
            </a:pPr>
            <a:r>
              <a:rPr lang="nl-BE" sz="3600" b="1" dirty="0"/>
              <a:t>C  	40</a:t>
            </a:r>
          </a:p>
          <a:p>
            <a:pPr marL="0" indent="0">
              <a:buNone/>
            </a:pPr>
            <a:r>
              <a:rPr lang="nl-BE" sz="3600" b="1" dirty="0"/>
              <a:t>D 	10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Vraag 9: Hoeveel procent van de mensen die asiel aanvragen in België mogen ook daadwerkelijk blijven?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12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Haten</a:t>
            </a:r>
          </a:p>
          <a:p>
            <a:pPr marL="0" indent="0">
              <a:buNone/>
            </a:pPr>
            <a:r>
              <a:rPr lang="nl-BE" sz="3600" b="1" dirty="0"/>
              <a:t>B 	Uitsluiten</a:t>
            </a:r>
          </a:p>
          <a:p>
            <a:pPr marL="0" indent="0">
              <a:buNone/>
            </a:pPr>
            <a:r>
              <a:rPr lang="nl-BE" sz="3600" b="1" dirty="0"/>
              <a:t>C  	Liefhebben</a:t>
            </a:r>
          </a:p>
          <a:p>
            <a:pPr marL="0" indent="0">
              <a:buNone/>
            </a:pPr>
            <a:r>
              <a:rPr lang="nl-BE" sz="3600" b="1" dirty="0"/>
              <a:t>D 	Liefhebben als jezelf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Vraag 10: Wat zegt de Bijbel over vreemdelingen?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2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800.000</a:t>
            </a:r>
          </a:p>
          <a:p>
            <a:pPr marL="0" indent="0">
              <a:buNone/>
            </a:pPr>
            <a:r>
              <a:rPr lang="nl-BE" sz="3600" b="1" dirty="0"/>
              <a:t>B 	28 miljoen </a:t>
            </a:r>
          </a:p>
          <a:p>
            <a:pPr marL="0" indent="0">
              <a:buNone/>
            </a:pPr>
            <a:r>
              <a:rPr lang="nl-BE" sz="3600" b="1" dirty="0"/>
              <a:t>C  	78 miljoen </a:t>
            </a:r>
          </a:p>
          <a:p>
            <a:pPr marL="0" indent="0">
              <a:buNone/>
            </a:pPr>
            <a:r>
              <a:rPr lang="nl-BE" sz="3600" b="1" dirty="0"/>
              <a:t>D 	108 miljoen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Vraag 1: Hoeveel mensen zijn er op de vlucht in de wereld?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48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Oekraïne en China</a:t>
            </a:r>
          </a:p>
          <a:p>
            <a:pPr marL="0" indent="0">
              <a:buNone/>
            </a:pPr>
            <a:r>
              <a:rPr lang="nl-BE" sz="3600" b="1" dirty="0"/>
              <a:t>B 	Oekraïne en Syrië</a:t>
            </a:r>
          </a:p>
          <a:p>
            <a:pPr marL="0" indent="0">
              <a:buNone/>
            </a:pPr>
            <a:r>
              <a:rPr lang="nl-BE" sz="3600" b="1" dirty="0"/>
              <a:t>C  	Oekraïne en Afghanistan</a:t>
            </a:r>
          </a:p>
          <a:p>
            <a:pPr marL="0" indent="0">
              <a:buNone/>
            </a:pPr>
            <a:r>
              <a:rPr lang="nl-BE" sz="3600" b="1" dirty="0"/>
              <a:t>D 	Oekraïne en India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Vraag 2: Uit welke landen zijn de meeste mensen op de vlucht?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5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Libanon</a:t>
            </a:r>
          </a:p>
          <a:p>
            <a:pPr marL="0" indent="0">
              <a:buNone/>
            </a:pPr>
            <a:r>
              <a:rPr lang="nl-BE" sz="3600" b="1" dirty="0"/>
              <a:t>B 	Duitsland</a:t>
            </a:r>
          </a:p>
          <a:p>
            <a:pPr marL="0" indent="0">
              <a:buNone/>
            </a:pPr>
            <a:r>
              <a:rPr lang="nl-BE" sz="3600" b="1" dirty="0"/>
              <a:t>C  	België</a:t>
            </a:r>
          </a:p>
          <a:p>
            <a:pPr marL="0" indent="0">
              <a:buNone/>
            </a:pPr>
            <a:r>
              <a:rPr lang="nl-BE" sz="3600" b="1" dirty="0"/>
              <a:t>D 	Turkije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Vraag 3: Welk land vangt de meeste vluchtelingen op?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39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86</a:t>
            </a:r>
          </a:p>
          <a:p>
            <a:pPr marL="0" indent="0">
              <a:buNone/>
            </a:pPr>
            <a:r>
              <a:rPr lang="nl-BE" sz="3600" b="1" dirty="0"/>
              <a:t>B 	66</a:t>
            </a:r>
          </a:p>
          <a:p>
            <a:pPr marL="0" indent="0">
              <a:buNone/>
            </a:pPr>
            <a:r>
              <a:rPr lang="nl-BE" sz="3600" b="1" dirty="0"/>
              <a:t>C  	26</a:t>
            </a:r>
          </a:p>
          <a:p>
            <a:pPr marL="0" indent="0">
              <a:buNone/>
            </a:pPr>
            <a:r>
              <a:rPr lang="nl-BE" sz="3600" b="1" dirty="0"/>
              <a:t>D 	16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b="1" dirty="0"/>
              <a:t>Vraag 4: Hoeveel procent van de vluchtelingen wordt opgevangen in een ‘ontwikkelingsland’?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15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Waar</a:t>
            </a:r>
          </a:p>
          <a:p>
            <a:pPr marL="0" indent="0">
              <a:buNone/>
            </a:pPr>
            <a:r>
              <a:rPr lang="nl-BE" sz="3600" b="1" dirty="0"/>
              <a:t>B 	Niet waar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/>
              <a:t>Vraag 5: 75% van alle vluchtelingen worden opgevangen in een buurland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87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10% </a:t>
            </a:r>
          </a:p>
          <a:p>
            <a:pPr marL="0" indent="0">
              <a:buNone/>
            </a:pPr>
            <a:r>
              <a:rPr lang="nl-BE" sz="3600" b="1" dirty="0"/>
              <a:t>B 	50%</a:t>
            </a:r>
          </a:p>
          <a:p>
            <a:pPr marL="0" indent="0">
              <a:buNone/>
            </a:pPr>
            <a:r>
              <a:rPr lang="nl-BE" sz="3600" b="1" dirty="0"/>
              <a:t>C  	100%</a:t>
            </a:r>
          </a:p>
          <a:p>
            <a:pPr marL="0" indent="0">
              <a:buNone/>
            </a:pPr>
            <a:r>
              <a:rPr lang="nl-BE" sz="3600" b="1" dirty="0"/>
              <a:t>D 	200%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Vraag 6: Het aantal mensen op de vlucht is sinds 2010 gestegen met: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13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Waar </a:t>
            </a:r>
          </a:p>
          <a:p>
            <a:pPr marL="0" indent="0">
              <a:buNone/>
            </a:pPr>
            <a:r>
              <a:rPr lang="nl-BE" sz="3600" b="1" dirty="0"/>
              <a:t>B 	Niet waar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Vraag 7: 20% van alle mensen op de vlucht is kind (-18)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13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A87A54-0B3C-474C-A675-29C638CB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A  	5.000 </a:t>
            </a:r>
          </a:p>
          <a:p>
            <a:pPr marL="0" indent="0">
              <a:buNone/>
            </a:pPr>
            <a:r>
              <a:rPr lang="nl-BE" sz="3600" b="1" dirty="0"/>
              <a:t>B 	35.000</a:t>
            </a:r>
          </a:p>
          <a:p>
            <a:pPr marL="0" indent="0">
              <a:buNone/>
            </a:pPr>
            <a:r>
              <a:rPr lang="nl-BE" sz="3600" b="1" dirty="0"/>
              <a:t>C  	75.000</a:t>
            </a:r>
          </a:p>
          <a:p>
            <a:pPr marL="0" indent="0">
              <a:buNone/>
            </a:pPr>
            <a:r>
              <a:rPr lang="nl-BE" sz="3600" b="1" dirty="0"/>
              <a:t>D 	225.000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E86473-0719-4585-9F3E-F33D946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Vraag 8: Hoeveel mensen vroegen in 2022 asiel aan in België?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48BA9B-0111-44F4-983E-2C6C9EB4C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83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Gave Veste">
      <a:dk1>
        <a:sysClr val="windowText" lastClr="000000"/>
      </a:dk1>
      <a:lt1>
        <a:sysClr val="window" lastClr="FFFFFF"/>
      </a:lt1>
      <a:dk2>
        <a:srgbClr val="316468"/>
      </a:dk2>
      <a:lt2>
        <a:srgbClr val="DEDC00"/>
      </a:lt2>
      <a:accent1>
        <a:srgbClr val="70A397"/>
      </a:accent1>
      <a:accent2>
        <a:srgbClr val="5E798B"/>
      </a:accent2>
      <a:accent3>
        <a:srgbClr val="316468"/>
      </a:accent3>
      <a:accent4>
        <a:srgbClr val="DEDC00"/>
      </a:accent4>
      <a:accent5>
        <a:srgbClr val="94C11A"/>
      </a:accent5>
      <a:accent6>
        <a:srgbClr val="70AD47"/>
      </a:accent6>
      <a:hlink>
        <a:srgbClr val="378F36"/>
      </a:hlink>
      <a:folHlink>
        <a:srgbClr val="9E3575"/>
      </a:folHlink>
    </a:clrScheme>
    <a:fontScheme name="Gave Veste">
      <a:majorFont>
        <a:latin typeface="Exo"/>
        <a:ea typeface=""/>
        <a:cs typeface=""/>
      </a:majorFont>
      <a:minorFont>
        <a:latin typeface="Caecilia LT Std Roman"/>
        <a:ea typeface=""/>
        <a:cs typeface=""/>
      </a:minorFont>
    </a:fontScheme>
    <a:fmtScheme name="Gla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  <a:latin typeface="Massif" panose="02000503000000020004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ve Veste breedbeeld sjabloon" id="{EF62C60F-5FE9-4B9F-83CE-FA4861FF0E6D}" vid="{DAD54B00-5985-4D7B-A4E9-BBBD144EA53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8ead1f-445f-4bb1-aac2-59945674530c">
      <Terms xmlns="http://schemas.microsoft.com/office/infopath/2007/PartnerControls"/>
    </lcf76f155ced4ddcb4097134ff3c332f>
    <TaxCatchAll xmlns="a0cd7954-3ae0-4abc-9860-fcbff9d8c67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1210D2B1D4944A91BCB709793C85B" ma:contentTypeVersion="21" ma:contentTypeDescription="Een nieuw document maken." ma:contentTypeScope="" ma:versionID="1441d1acb8684e3faebb37a0c6684c9e">
  <xsd:schema xmlns:xsd="http://www.w3.org/2001/XMLSchema" xmlns:xs="http://www.w3.org/2001/XMLSchema" xmlns:p="http://schemas.microsoft.com/office/2006/metadata/properties" xmlns:ns2="a88ead1f-445f-4bb1-aac2-59945674530c" xmlns:ns3="a0cd7954-3ae0-4abc-9860-fcbff9d8c673" targetNamespace="http://schemas.microsoft.com/office/2006/metadata/properties" ma:root="true" ma:fieldsID="bb7ceedc423de851b44cbd9311b730ff" ns2:_="" ns3:_="">
    <xsd:import namespace="a88ead1f-445f-4bb1-aac2-59945674530c"/>
    <xsd:import namespace="a0cd7954-3ae0-4abc-9860-fcbff9d8c6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ead1f-445f-4bb1-aac2-59945674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13fafef-829e-43e6-81ee-2a21d9d13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d7954-3ae0-4abc-9860-fcbff9d8c67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1b4efa-37fc-4c5a-ae14-041d15d1fbe0}" ma:internalName="TaxCatchAll" ma:showField="CatchAllData" ma:web="a0cd7954-3ae0-4abc-9860-fcbff9d8c6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EA52B-406A-42A5-BAEB-35C942106577}">
  <ds:schemaRefs>
    <ds:schemaRef ds:uri="0c108936-b823-4f74-b5ba-5582c5d4f31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9d8ff9e-cc5b-42b6-8346-3cf075ff0e70"/>
    <ds:schemaRef ds:uri="http://www.w3.org/XML/1998/namespace"/>
    <ds:schemaRef ds:uri="a88ead1f-445f-4bb1-aac2-59945674530c"/>
    <ds:schemaRef ds:uri="a0cd7954-3ae0-4abc-9860-fcbff9d8c673"/>
  </ds:schemaRefs>
</ds:datastoreItem>
</file>

<file path=customXml/itemProps2.xml><?xml version="1.0" encoding="utf-8"?>
<ds:datastoreItem xmlns:ds="http://schemas.openxmlformats.org/officeDocument/2006/customXml" ds:itemID="{355B5006-5627-4D21-B942-2B9DDEE14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8ead1f-445f-4bb1-aac2-59945674530c"/>
    <ds:schemaRef ds:uri="a0cd7954-3ae0-4abc-9860-fcbff9d8c6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438E20-442F-42DE-8095-57062805B0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Gave Veste breedbeeld sjabloon</Template>
  <TotalTime>12</TotalTime>
  <Words>274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Quiz Tieneravond</vt:lpstr>
      <vt:lpstr>Vraag 1: Hoeveel mensen zijn er op de vlucht in de wereld?</vt:lpstr>
      <vt:lpstr>Vraag 2: Uit welke landen zijn de meeste mensen op de vlucht?</vt:lpstr>
      <vt:lpstr>Vraag 3: Welk land vangt de meeste vluchtelingen op?</vt:lpstr>
      <vt:lpstr>Vraag 4: Hoeveel procent van de vluchtelingen wordt opgevangen in een ‘ontwikkelingsland’?</vt:lpstr>
      <vt:lpstr>Vraag 5: 75% van alle vluchtelingen worden opgevangen in een buurland</vt:lpstr>
      <vt:lpstr>Vraag 6: Het aantal mensen op de vlucht is sinds 2010 gestegen met:</vt:lpstr>
      <vt:lpstr>Vraag 7: 20% van alle mensen op de vlucht is kind (-18)</vt:lpstr>
      <vt:lpstr>Vraag 8: Hoeveel mensen vroegen in 2022 asiel aan in België?</vt:lpstr>
      <vt:lpstr>Vraag 9: Hoeveel procent van de mensen die asiel aanvragen in België mogen ook daadwerkelijk blijven?</vt:lpstr>
      <vt:lpstr>Vraag 10: Wat zegt de Bijbel over vreemdelingen?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Tieneravond</dc:title>
  <dc:creator>Jelle Rijkeboer</dc:creator>
  <cp:lastModifiedBy>Jelle Rijkeboer</cp:lastModifiedBy>
  <cp:revision>2</cp:revision>
  <dcterms:created xsi:type="dcterms:W3CDTF">2023-08-14T08:50:48Z</dcterms:created>
  <dcterms:modified xsi:type="dcterms:W3CDTF">2023-08-23T18:31:09Z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0x0101008771210D2B1D4944A91BCB709793C85B</vt:lpwstr>
  </property>
</Properties>
</file>